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21" r:id="rId3"/>
    <p:sldId id="266" r:id="rId4"/>
    <p:sldId id="307" r:id="rId5"/>
    <p:sldId id="325" r:id="rId6"/>
    <p:sldId id="329" r:id="rId7"/>
    <p:sldId id="326" r:id="rId8"/>
    <p:sldId id="330" r:id="rId9"/>
    <p:sldId id="327" r:id="rId10"/>
    <p:sldId id="324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28" r:id="rId19"/>
    <p:sldId id="331" r:id="rId20"/>
    <p:sldId id="340" r:id="rId21"/>
    <p:sldId id="342" r:id="rId22"/>
    <p:sldId id="343" r:id="rId23"/>
    <p:sldId id="345" r:id="rId24"/>
    <p:sldId id="344" r:id="rId25"/>
    <p:sldId id="346" r:id="rId26"/>
    <p:sldId id="269" r:id="rId27"/>
  </p:sldIdLst>
  <p:sldSz cx="12192000" cy="6858000"/>
  <p:notesSz cx="6858000" cy="9144000"/>
  <p:embeddedFontLst>
    <p:embeddedFont>
      <p:font typeface="맑은 고딕" panose="020B0503020000020004" pitchFamily="34" charset="-127"/>
      <p:regular r:id="rId30"/>
      <p:bold r:id="rId31"/>
    </p:embeddedFont>
    <p:embeddedFont>
      <p:font typeface="배달의민족 도현" panose="020B0600000101010101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C884"/>
    <a:srgbClr val="FA7D87"/>
    <a:srgbClr val="FCEAEB"/>
    <a:srgbClr val="F8D3D4"/>
    <a:srgbClr val="ED636D"/>
    <a:srgbClr val="B7AEAF"/>
    <a:srgbClr val="CFEAF6"/>
    <a:srgbClr val="92D050"/>
    <a:srgbClr val="FDFDD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9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2019-11-24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mwin/Late-night-snacks_node.js-mysql" TargetMode="External"/><Relationship Id="rId2" Type="http://schemas.openxmlformats.org/officeDocument/2006/relationships/hyperlink" Target="https://youtu.be/2W-BqPaD2o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D2BA3A-EDE8-4ABF-98D2-6DE306DD5366}"/>
              </a:ext>
            </a:extLst>
          </p:cNvPr>
          <p:cNvGrpSpPr/>
          <p:nvPr/>
        </p:nvGrpSpPr>
        <p:grpSpPr>
          <a:xfrm>
            <a:off x="625832" y="1666978"/>
            <a:ext cx="11246954" cy="3357854"/>
            <a:chOff x="825169" y="1347430"/>
            <a:chExt cx="11246954" cy="33578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E44113-F8D0-48E2-8B50-BE63EF2F1235}"/>
                </a:ext>
              </a:extLst>
            </p:cNvPr>
            <p:cNvGrpSpPr/>
            <p:nvPr/>
          </p:nvGrpSpPr>
          <p:grpSpPr>
            <a:xfrm>
              <a:off x="825169" y="1347430"/>
              <a:ext cx="9716121" cy="3247042"/>
              <a:chOff x="785279" y="-161135"/>
              <a:chExt cx="9601257" cy="321854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62DC43-B39B-4E34-8E49-74070A6B62AC}"/>
                  </a:ext>
                </a:extLst>
              </p:cNvPr>
              <p:cNvSpPr txBox="1"/>
              <p:nvPr/>
            </p:nvSpPr>
            <p:spPr>
              <a:xfrm>
                <a:off x="785279" y="254811"/>
                <a:ext cx="182547" cy="854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50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65C3C5-D89B-4084-943B-1E91DCE744EF}"/>
                  </a:ext>
                </a:extLst>
              </p:cNvPr>
              <p:cNvSpPr txBox="1"/>
              <p:nvPr/>
            </p:nvSpPr>
            <p:spPr>
              <a:xfrm>
                <a:off x="785279" y="-161135"/>
                <a:ext cx="9601257" cy="3218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0" b="1" spc="-300" dirty="0">
                    <a:solidFill>
                      <a:srgbClr val="4CC88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나만의 </a:t>
                </a:r>
                <a:r>
                  <a:rPr lang="ko-KR" altLang="en-US" sz="8000" b="1" spc="-300" dirty="0">
                    <a:solidFill>
                      <a:srgbClr val="FA7D87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야식</a:t>
                </a:r>
                <a:r>
                  <a:rPr lang="ko-KR" altLang="en-US" sz="8000" b="1" spc="-300" dirty="0">
                    <a:solidFill>
                      <a:srgbClr val="4CC88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다이어리</a:t>
                </a:r>
                <a:endParaRPr lang="en-US" altLang="ko-KR" sz="3500" b="1" spc="-300" dirty="0">
                  <a:solidFill>
                    <a:srgbClr val="4CC88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en-US" altLang="ko-KR" sz="3500" b="1" spc="-300" dirty="0">
                    <a:solidFill>
                      <a:schemeClr val="accent1"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                              </a:t>
                </a:r>
                <a:endParaRPr lang="en-US" altLang="ko-KR" sz="35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en-US" altLang="ko-KR" sz="36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 </a:t>
                </a:r>
              </a:p>
              <a:p>
                <a:pPr algn="ctr"/>
                <a:r>
                  <a:rPr lang="en-US" altLang="ko-KR" sz="54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20142731 </a:t>
                </a:r>
                <a:r>
                  <a:rPr lang="ko-KR" altLang="en-US" sz="54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우승민</a:t>
                </a:r>
                <a:endParaRPr lang="en-US" altLang="ko-KR" sz="54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DA896BC1-D10A-4C18-A42E-27A84D24DD64}"/>
                </a:ext>
              </a:extLst>
            </p:cNvPr>
            <p:cNvSpPr/>
            <p:nvPr/>
          </p:nvSpPr>
          <p:spPr>
            <a:xfrm>
              <a:off x="8695389" y="2838383"/>
              <a:ext cx="2165604" cy="1866900"/>
            </a:xfrm>
            <a:prstGeom prst="triangl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CB7D363-B11F-40C7-86E9-14ED18A40444}"/>
                </a:ext>
              </a:extLst>
            </p:cNvPr>
            <p:cNvSpPr/>
            <p:nvPr/>
          </p:nvSpPr>
          <p:spPr>
            <a:xfrm>
              <a:off x="9906519" y="2838383"/>
              <a:ext cx="2165604" cy="18669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E0D1C3-0573-43BA-ADE8-144D6EF5C81A}"/>
              </a:ext>
            </a:extLst>
          </p:cNvPr>
          <p:cNvSpPr/>
          <p:nvPr/>
        </p:nvSpPr>
        <p:spPr>
          <a:xfrm>
            <a:off x="9578854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1F5B62-885D-4811-A602-0EABA3C1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36576"/>
            <a:ext cx="7581900" cy="5448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356913" y="3429000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home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79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366438" y="3333749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menu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7C0B5-7C39-426B-86A5-F10DF1AB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22902"/>
            <a:ext cx="7286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4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739307" y="333374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diary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54197-9A2E-47B5-9B85-7438EBE0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23" y="908019"/>
            <a:ext cx="6105439" cy="5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8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887204" y="2417264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create_diary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C1BA55-1344-4F39-84DB-E4E1895DCB8C}"/>
              </a:ext>
            </a:extLst>
          </p:cNvPr>
          <p:cNvSpPr/>
          <p:nvPr/>
        </p:nvSpPr>
        <p:spPr>
          <a:xfrm>
            <a:off x="887204" y="5294796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create_process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D8D1B-2D32-4B55-8EC2-0AFB96B7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33" y="964548"/>
            <a:ext cx="8725353" cy="57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87566" y="3429000"/>
            <a:ext cx="21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update_diary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EFA9D6-70B8-405E-8B00-145554F74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58" y="1062661"/>
            <a:ext cx="9775905" cy="56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749440" y="1952429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update_process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CA973C-DC78-4680-B11B-DCFD5A62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21" y="908019"/>
            <a:ext cx="7540516" cy="59113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5C616F-D590-4585-B1DC-F402325CB6EB}"/>
              </a:ext>
            </a:extLst>
          </p:cNvPr>
          <p:cNvSpPr/>
          <p:nvPr/>
        </p:nvSpPr>
        <p:spPr>
          <a:xfrm>
            <a:off x="749440" y="4536240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delete_diary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04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085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–template.js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1AD20-8E86-453C-ADD1-71CED502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319376"/>
            <a:ext cx="5580655" cy="4823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02930-BAD9-412F-9E76-F7A24D92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09" y="1319376"/>
            <a:ext cx="5601505" cy="41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085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–template.js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960C9A-AFAB-4BDB-9DD9-554F3C46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151417"/>
            <a:ext cx="4779171" cy="55696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55D21B-32F5-42D5-8A12-0541BB66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35" y="908019"/>
            <a:ext cx="6319367" cy="58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24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8368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home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6908E-E44E-498C-9ED1-E82144A26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944892"/>
            <a:ext cx="6331368" cy="58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043" y="173537"/>
            <a:ext cx="1670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77876" y="4931"/>
            <a:ext cx="4143153" cy="6821488"/>
          </a:xfrm>
          <a:prstGeom prst="rtTriangle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53686" y="580969"/>
            <a:ext cx="146558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1D8B58-6C86-4ACF-892F-3FEDD16CB688}"/>
              </a:ext>
            </a:extLst>
          </p:cNvPr>
          <p:cNvGrpSpPr/>
          <p:nvPr/>
        </p:nvGrpSpPr>
        <p:grpSpPr>
          <a:xfrm>
            <a:off x="353686" y="1058709"/>
            <a:ext cx="7168467" cy="4740582"/>
            <a:chOff x="200805" y="806971"/>
            <a:chExt cx="7168467" cy="4740582"/>
          </a:xfrm>
        </p:grpSpPr>
        <p:grpSp>
          <p:nvGrpSpPr>
            <p:cNvPr id="8" name="그룹 7"/>
            <p:cNvGrpSpPr/>
            <p:nvPr/>
          </p:nvGrpSpPr>
          <p:grpSpPr>
            <a:xfrm>
              <a:off x="272117" y="924085"/>
              <a:ext cx="7097155" cy="4623468"/>
              <a:chOff x="185264" y="3018699"/>
              <a:chExt cx="7097155" cy="390573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741025" y="3023404"/>
                <a:ext cx="3541394" cy="41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altLang="ko-KR" sz="20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04166" y="6508436"/>
                <a:ext cx="3541394" cy="41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altLang="ko-KR" sz="20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185264" y="3018699"/>
                <a:ext cx="5091745" cy="1467482"/>
                <a:chOff x="185264" y="3068029"/>
                <a:chExt cx="5091745" cy="1467482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85264" y="3068029"/>
                  <a:ext cx="471604" cy="467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1</a:t>
                  </a:r>
                  <a:endParaRPr lang="ko-KR" altLang="en-US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18123" y="3081230"/>
                  <a:ext cx="4358886" cy="649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4400" b="1" spc="-150" dirty="0" err="1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사이트맵</a:t>
                  </a:r>
                  <a:r>
                    <a:rPr lang="ko-KR" altLang="en-US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구성도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5D9C44-DC54-49C7-BED3-9B9434EE1931}"/>
                    </a:ext>
                  </a:extLst>
                </p:cNvPr>
                <p:cNvSpPr txBox="1"/>
                <p:nvPr/>
              </p:nvSpPr>
              <p:spPr>
                <a:xfrm>
                  <a:off x="1102854" y="3885516"/>
                  <a:ext cx="2739853" cy="649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DB</a:t>
                  </a:r>
                  <a:r>
                    <a:rPr lang="ko-KR" altLang="en-US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구성도</a:t>
                  </a: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918123" y="3927733"/>
                <a:ext cx="184731" cy="40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5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07873" y="4713650"/>
                <a:ext cx="5814412" cy="88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모듈 구성도</a:t>
                </a:r>
                <a:r>
                  <a:rPr lang="en-US" altLang="ko-KR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기능 설명</a:t>
                </a:r>
                <a:r>
                  <a:rPr lang="en-US" altLang="ko-KR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sz="4400" b="1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ko-KR" altLang="en-US" dirty="0"/>
              </a:p>
            </p:txBody>
          </p:sp>
        </p:grpSp>
        <p:sp>
          <p:nvSpPr>
            <p:cNvPr id="33" name="눈물 방울 32">
              <a:extLst>
                <a:ext uri="{FF2B5EF4-FFF2-40B4-BE49-F238E27FC236}">
                  <a16:creationId xmlns:a16="http://schemas.microsoft.com/office/drawing/2014/main" id="{C0DAEFF3-B4E7-4F74-AEF9-24783B233CC1}"/>
                </a:ext>
              </a:extLst>
            </p:cNvPr>
            <p:cNvSpPr/>
            <p:nvPr/>
          </p:nvSpPr>
          <p:spPr>
            <a:xfrm rot="8151599">
              <a:off x="200805" y="806971"/>
              <a:ext cx="739489" cy="746246"/>
            </a:xfrm>
            <a:prstGeom prst="teardrop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0AA46B1-9DC8-4DCB-B4C5-A5D06D1B002D}"/>
                </a:ext>
              </a:extLst>
            </p:cNvPr>
            <p:cNvGrpSpPr/>
            <p:nvPr/>
          </p:nvGrpSpPr>
          <p:grpSpPr>
            <a:xfrm>
              <a:off x="201300" y="1866648"/>
              <a:ext cx="738372" cy="747454"/>
              <a:chOff x="201300" y="1327877"/>
              <a:chExt cx="738372" cy="747454"/>
            </a:xfrm>
          </p:grpSpPr>
          <p:sp>
            <p:nvSpPr>
              <p:cNvPr id="34" name="눈물 방울 33">
                <a:extLst>
                  <a:ext uri="{FF2B5EF4-FFF2-40B4-BE49-F238E27FC236}">
                    <a16:creationId xmlns:a16="http://schemas.microsoft.com/office/drawing/2014/main" id="{ECE9D7C2-E0BB-4CA5-AF45-8FB23F1A45B6}"/>
                  </a:ext>
                </a:extLst>
              </p:cNvPr>
              <p:cNvSpPr/>
              <p:nvPr/>
            </p:nvSpPr>
            <p:spPr>
              <a:xfrm rot="8202791">
                <a:off x="201300" y="1327877"/>
                <a:ext cx="738372" cy="747454"/>
              </a:xfrm>
              <a:prstGeom prst="teardrop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9A3A20-50F8-4768-9CF8-E5ADF37DE383}"/>
                  </a:ext>
                </a:extLst>
              </p:cNvPr>
              <p:cNvSpPr txBox="1"/>
              <p:nvPr/>
            </p:nvSpPr>
            <p:spPr>
              <a:xfrm>
                <a:off x="263043" y="1460747"/>
                <a:ext cx="54213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2</a:t>
                </a:r>
                <a:endParaRPr lang="ko-KR" altLang="en-US" sz="3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DBA93CA-927F-4A94-8559-7071C0E6D1B9}"/>
                </a:ext>
              </a:extLst>
            </p:cNvPr>
            <p:cNvGrpSpPr/>
            <p:nvPr/>
          </p:nvGrpSpPr>
          <p:grpSpPr>
            <a:xfrm>
              <a:off x="200981" y="2933135"/>
              <a:ext cx="738372" cy="747454"/>
              <a:chOff x="200981" y="3063450"/>
              <a:chExt cx="738372" cy="747454"/>
            </a:xfrm>
          </p:grpSpPr>
          <p:sp>
            <p:nvSpPr>
              <p:cNvPr id="35" name="눈물 방울 34">
                <a:extLst>
                  <a:ext uri="{FF2B5EF4-FFF2-40B4-BE49-F238E27FC236}">
                    <a16:creationId xmlns:a16="http://schemas.microsoft.com/office/drawing/2014/main" id="{05B4D2FC-0AAA-4A0A-B453-109F83CD46E6}"/>
                  </a:ext>
                </a:extLst>
              </p:cNvPr>
              <p:cNvSpPr/>
              <p:nvPr/>
            </p:nvSpPr>
            <p:spPr>
              <a:xfrm rot="8106722">
                <a:off x="200981" y="3063450"/>
                <a:ext cx="738372" cy="747454"/>
              </a:xfrm>
              <a:prstGeom prst="teardrop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0951C6-75ED-44AF-BE03-EBEF90BF2B08}"/>
                  </a:ext>
                </a:extLst>
              </p:cNvPr>
              <p:cNvSpPr txBox="1"/>
              <p:nvPr/>
            </p:nvSpPr>
            <p:spPr>
              <a:xfrm>
                <a:off x="270858" y="3202589"/>
                <a:ext cx="55015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3</a:t>
                </a:r>
                <a:endParaRPr lang="ko-KR" altLang="en-US" sz="3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D42DD2-F1B7-4296-9D63-EAFE548F8C46}"/>
              </a:ext>
            </a:extLst>
          </p:cNvPr>
          <p:cNvSpPr txBox="1"/>
          <p:nvPr/>
        </p:nvSpPr>
        <p:spPr>
          <a:xfrm>
            <a:off x="1347607" y="4248875"/>
            <a:ext cx="4358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44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</a:t>
            </a:r>
            <a:endParaRPr lang="ko-KR" altLang="en-US" dirty="0"/>
          </a:p>
        </p:txBody>
      </p:sp>
      <p:sp>
        <p:nvSpPr>
          <p:cNvPr id="29" name="눈물 방울 28">
            <a:extLst>
              <a:ext uri="{FF2B5EF4-FFF2-40B4-BE49-F238E27FC236}">
                <a16:creationId xmlns:a16="http://schemas.microsoft.com/office/drawing/2014/main" id="{BD9E09AA-6671-465A-8523-61908C848CEE}"/>
              </a:ext>
            </a:extLst>
          </p:cNvPr>
          <p:cNvSpPr/>
          <p:nvPr/>
        </p:nvSpPr>
        <p:spPr>
          <a:xfrm rot="8106722">
            <a:off x="353862" y="4251503"/>
            <a:ext cx="738372" cy="747454"/>
          </a:xfrm>
          <a:prstGeom prst="teardrop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D5531-CEE9-44D4-AECF-FC4350128818}"/>
              </a:ext>
            </a:extLst>
          </p:cNvPr>
          <p:cNvSpPr txBox="1"/>
          <p:nvPr/>
        </p:nvSpPr>
        <p:spPr>
          <a:xfrm>
            <a:off x="423739" y="4390642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4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7BFCE5-DDBB-4119-B528-5829A858965F}"/>
              </a:ext>
            </a:extLst>
          </p:cNvPr>
          <p:cNvSpPr txBox="1"/>
          <p:nvPr/>
        </p:nvSpPr>
        <p:spPr>
          <a:xfrm>
            <a:off x="1347607" y="531508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dirty="0"/>
          </a:p>
        </p:txBody>
      </p:sp>
      <p:sp>
        <p:nvSpPr>
          <p:cNvPr id="36" name="눈물 방울 35">
            <a:extLst>
              <a:ext uri="{FF2B5EF4-FFF2-40B4-BE49-F238E27FC236}">
                <a16:creationId xmlns:a16="http://schemas.microsoft.com/office/drawing/2014/main" id="{0063CC49-8A6E-4BC7-92A0-7DC7B141C465}"/>
              </a:ext>
            </a:extLst>
          </p:cNvPr>
          <p:cNvSpPr/>
          <p:nvPr/>
        </p:nvSpPr>
        <p:spPr>
          <a:xfrm rot="8106722">
            <a:off x="353862" y="5317717"/>
            <a:ext cx="738372" cy="747454"/>
          </a:xfrm>
          <a:prstGeom prst="teardrop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882CAC-B8F6-4CB4-AB52-40C6F4BBCF0B}"/>
              </a:ext>
            </a:extLst>
          </p:cNvPr>
          <p:cNvSpPr txBox="1"/>
          <p:nvPr/>
        </p:nvSpPr>
        <p:spPr>
          <a:xfrm>
            <a:off x="423739" y="5456856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5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89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854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menu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3FF0B-4597-4ECF-8F40-3BAA3C1D4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89" y="908019"/>
            <a:ext cx="5067822" cy="58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7324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null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때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EBF088-C6F8-44FA-BD05-D45C54035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6" y="1110398"/>
            <a:ext cx="11065267" cy="56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쓰기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B7A05-7AB5-48B1-AB0F-A6C5E06C7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801894"/>
            <a:ext cx="5648426" cy="3841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E134EA-B72D-49B7-AA8D-BEE07EB6B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61" y="1801894"/>
            <a:ext cx="5767926" cy="34369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/>
          <p:nvPr/>
        </p:nvCxnSpPr>
        <p:spPr>
          <a:xfrm>
            <a:off x="5327009" y="4337108"/>
            <a:ext cx="1375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22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/>
          <p:nvPr/>
        </p:nvCxnSpPr>
        <p:spPr>
          <a:xfrm>
            <a:off x="5327009" y="4337108"/>
            <a:ext cx="1375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1018A1B-BD72-4B7A-8759-BB82C88400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92" y="4270413"/>
            <a:ext cx="3776215" cy="2450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C644B2-7167-4AE7-98E7-FC795A806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075339"/>
            <a:ext cx="4878586" cy="29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D28A78-0679-45D1-A04C-10A4D8918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02" y="1075339"/>
            <a:ext cx="4878586" cy="29906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FBB7BE-469C-438E-954D-1391E61D4838}"/>
              </a:ext>
            </a:extLst>
          </p:cNvPr>
          <p:cNvCxnSpPr/>
          <p:nvPr/>
        </p:nvCxnSpPr>
        <p:spPr>
          <a:xfrm>
            <a:off x="3758268" y="3682767"/>
            <a:ext cx="538951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659D7D-C98E-47E1-97AD-58F72C9D42C2}"/>
              </a:ext>
            </a:extLst>
          </p:cNvPr>
          <p:cNvCxnSpPr/>
          <p:nvPr/>
        </p:nvCxnSpPr>
        <p:spPr>
          <a:xfrm flipV="1">
            <a:off x="7348756" y="3758268"/>
            <a:ext cx="635351" cy="43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ECCD75-566D-468E-857B-8DB62F893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2" y="1697698"/>
            <a:ext cx="5648426" cy="3462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7223A9-2BE3-4835-9E0F-1D87036C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697698"/>
            <a:ext cx="5978597" cy="34626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>
            <a:cxnSpLocks/>
          </p:cNvCxnSpPr>
          <p:nvPr/>
        </p:nvCxnSpPr>
        <p:spPr>
          <a:xfrm>
            <a:off x="4720205" y="3727508"/>
            <a:ext cx="2480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24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35173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영상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738BBE-710D-4966-8DCC-42E8A1D75884}"/>
              </a:ext>
            </a:extLst>
          </p:cNvPr>
          <p:cNvSpPr/>
          <p:nvPr/>
        </p:nvSpPr>
        <p:spPr>
          <a:xfrm>
            <a:off x="2800874" y="2828835"/>
            <a:ext cx="70413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시연 영상은 </a:t>
            </a:r>
            <a:r>
              <a:rPr lang="ko-KR" altLang="en-US" dirty="0">
                <a:hlinkClick r:id="rId2"/>
              </a:rPr>
              <a:t>https://youtu.be/2W-BqPaD2o8</a:t>
            </a:r>
            <a:r>
              <a:rPr lang="ko-KR" altLang="en-US" dirty="0"/>
              <a:t> 에서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코드는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https://github.com/wsmwin/Late-night-snacks_node.js-mysql</a:t>
            </a:r>
            <a:endParaRPr lang="en-US" altLang="ko-KR" dirty="0"/>
          </a:p>
          <a:p>
            <a:r>
              <a:rPr lang="ko-KR" altLang="en-US" dirty="0"/>
              <a:t>여기서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5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85E017-5751-473B-98DD-6DCDC3624159}"/>
              </a:ext>
            </a:extLst>
          </p:cNvPr>
          <p:cNvSpPr txBox="1"/>
          <p:nvPr/>
        </p:nvSpPr>
        <p:spPr>
          <a:xfrm>
            <a:off x="4602606" y="2905780"/>
            <a:ext cx="3134191" cy="70788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6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KoPub돋움체 Bold" pitchFamily="2" charset="-127"/>
                <a:ea typeface="KoPub돋움체 Bold" pitchFamily="2" charset="-127"/>
              </a:rPr>
              <a:t>감사합니다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25D6C9D-4E1B-417A-829A-01215AD4247A}"/>
              </a:ext>
            </a:extLst>
          </p:cNvPr>
          <p:cNvCxnSpPr>
            <a:cxnSpLocks/>
          </p:cNvCxnSpPr>
          <p:nvPr/>
        </p:nvCxnSpPr>
        <p:spPr>
          <a:xfrm>
            <a:off x="4528904" y="2905780"/>
            <a:ext cx="3134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5977675-7361-4BF7-881B-FD8F977F5593}"/>
              </a:ext>
            </a:extLst>
          </p:cNvPr>
          <p:cNvCxnSpPr>
            <a:cxnSpLocks/>
          </p:cNvCxnSpPr>
          <p:nvPr/>
        </p:nvCxnSpPr>
        <p:spPr>
          <a:xfrm>
            <a:off x="4528904" y="3613666"/>
            <a:ext cx="3281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0E7A43-AACE-4CC8-9B55-1A4A886BBE68}"/>
              </a:ext>
            </a:extLst>
          </p:cNvPr>
          <p:cNvSpPr/>
          <p:nvPr/>
        </p:nvSpPr>
        <p:spPr>
          <a:xfrm>
            <a:off x="9482363" y="6253090"/>
            <a:ext cx="2576287" cy="60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사이트맵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구성도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F9857D-C917-4416-992D-B70650543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41298"/>
              </p:ext>
            </p:extLst>
          </p:nvPr>
        </p:nvGraphicFramePr>
        <p:xfrm>
          <a:off x="7800975" y="1626844"/>
          <a:ext cx="3791708" cy="420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2409571197"/>
                    </a:ext>
                  </a:extLst>
                </a:gridCol>
                <a:gridCol w="2010533">
                  <a:extLst>
                    <a:ext uri="{9D8B030D-6E8A-4147-A177-3AD203B41FA5}">
                      <a16:colId xmlns:a16="http://schemas.microsoft.com/office/drawing/2014/main" val="1134677044"/>
                    </a:ext>
                  </a:extLst>
                </a:gridCol>
              </a:tblGrid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Diary </a:t>
                      </a: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기능</a:t>
                      </a: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(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xxxxxx_diary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=&gt; 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(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xxxxxx_process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lt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rgbClr val="ED63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62568"/>
                  </a:ext>
                </a:extLst>
              </a:tr>
              <a:tr h="38025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43803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쓰기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create_diary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내용 쓴 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  <a:p>
                      <a:pPr marL="0" indent="0" algn="ctr" latinLnBrk="1">
                        <a:buFont typeface="Symbol" panose="05050102010706020507" pitchFamily="18" charset="2"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=&gt;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create_process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907006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update_diary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수정 한 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=&gt;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update_process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0381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delete_diary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11632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761987" y="6505575"/>
            <a:ext cx="2359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  <a:ea typeface="배달의민족 도현" panose="020B0600000101010101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  <a:ea typeface="배달의민족 도현" panose="020B060000010101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4F415-38DE-414F-8BE4-D51CA651195F}"/>
              </a:ext>
            </a:extLst>
          </p:cNvPr>
          <p:cNvSpPr txBox="1"/>
          <p:nvPr/>
        </p:nvSpPr>
        <p:spPr>
          <a:xfrm>
            <a:off x="1042963" y="390894"/>
            <a:ext cx="3836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/>
              </a:rPr>
              <a:t>사이트맵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 구성도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6F156A-1840-449F-AC55-6E832ED2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40365"/>
              </p:ext>
            </p:extLst>
          </p:nvPr>
        </p:nvGraphicFramePr>
        <p:xfrm>
          <a:off x="581689" y="1620682"/>
          <a:ext cx="8044263" cy="421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45">
                  <a:extLst>
                    <a:ext uri="{9D8B030D-6E8A-4147-A177-3AD203B41FA5}">
                      <a16:colId xmlns:a16="http://schemas.microsoft.com/office/drawing/2014/main" val="3644662232"/>
                    </a:ext>
                  </a:extLst>
                </a:gridCol>
                <a:gridCol w="971474">
                  <a:extLst>
                    <a:ext uri="{9D8B030D-6E8A-4147-A177-3AD203B41FA5}">
                      <a16:colId xmlns:a16="http://schemas.microsoft.com/office/drawing/2014/main" val="3611195665"/>
                    </a:ext>
                  </a:extLst>
                </a:gridCol>
                <a:gridCol w="2045152">
                  <a:extLst>
                    <a:ext uri="{9D8B030D-6E8A-4147-A177-3AD203B41FA5}">
                      <a16:colId xmlns:a16="http://schemas.microsoft.com/office/drawing/2014/main" val="650620028"/>
                    </a:ext>
                  </a:extLst>
                </a:gridCol>
                <a:gridCol w="981700">
                  <a:extLst>
                    <a:ext uri="{9D8B030D-6E8A-4147-A177-3AD203B41FA5}">
                      <a16:colId xmlns:a16="http://schemas.microsoft.com/office/drawing/2014/main" val="1241097493"/>
                    </a:ext>
                  </a:extLst>
                </a:gridCol>
                <a:gridCol w="1992292">
                  <a:extLst>
                    <a:ext uri="{9D8B030D-6E8A-4147-A177-3AD203B41FA5}">
                      <a16:colId xmlns:a16="http://schemas.microsoft.com/office/drawing/2014/main" val="3066355390"/>
                    </a:ext>
                  </a:extLst>
                </a:gridCol>
              </a:tblGrid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Home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Menu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(/menu)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Diary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(/diary)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36904"/>
                  </a:ext>
                </a:extLst>
              </a:tr>
              <a:tr h="395941"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ea typeface="배달의민족 도현" panose="020B0600000101010101"/>
                        </a:rPr>
                        <a:t>                                                   페이지  이동 </a:t>
                      </a:r>
                      <a:r>
                        <a:rPr lang="en-US" altLang="ko-KR" sz="1800" b="0" dirty="0">
                          <a:ea typeface="배달의민족 도현" panose="020B0600000101010101"/>
                        </a:rPr>
                        <a:t>navbar</a:t>
                      </a:r>
                      <a:endParaRPr lang="ko-KR" altLang="en-US" sz="1800" b="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654956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사이트 소개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메뉴 소개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목록 화면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11924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메뉴 </a:t>
                      </a:r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보러가기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쓰기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 총 먹은 금액 화면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71357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쓰기 버튼</a:t>
                      </a:r>
                      <a:endParaRPr lang="en-US" altLang="ko-KR" sz="1600" b="0" dirty="0">
                        <a:ea typeface="배달의민족 도현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수정 버튼</a:t>
                      </a:r>
                      <a:endParaRPr lang="en-US" altLang="ko-KR" sz="1600" b="0" dirty="0">
                        <a:ea typeface="배달의민족 도현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삭제 버튼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3105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7907BC-AE31-4DA3-938A-89EFC6DBF468}"/>
              </a:ext>
            </a:extLst>
          </p:cNvPr>
          <p:cNvCxnSpPr>
            <a:cxnSpLocks/>
          </p:cNvCxnSpPr>
          <p:nvPr/>
        </p:nvCxnSpPr>
        <p:spPr>
          <a:xfrm flipV="1">
            <a:off x="2716175" y="3600450"/>
            <a:ext cx="828675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84437A3-E81C-4BED-ACE6-F2FBD3CB19C5}"/>
              </a:ext>
            </a:extLst>
          </p:cNvPr>
          <p:cNvCxnSpPr>
            <a:cxnSpLocks/>
          </p:cNvCxnSpPr>
          <p:nvPr/>
        </p:nvCxnSpPr>
        <p:spPr>
          <a:xfrm flipV="1">
            <a:off x="5735600" y="3600450"/>
            <a:ext cx="828675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69C2D7-7105-4197-A83B-A111BE3E8367}"/>
              </a:ext>
            </a:extLst>
          </p:cNvPr>
          <p:cNvCxnSpPr>
            <a:cxnSpLocks/>
          </p:cNvCxnSpPr>
          <p:nvPr/>
        </p:nvCxnSpPr>
        <p:spPr>
          <a:xfrm flipV="1">
            <a:off x="8696671" y="3556841"/>
            <a:ext cx="828675" cy="151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F639DAB-B1A3-483A-9B0C-FED7A03B6CCF}"/>
              </a:ext>
            </a:extLst>
          </p:cNvPr>
          <p:cNvCxnSpPr>
            <a:cxnSpLocks/>
          </p:cNvCxnSpPr>
          <p:nvPr/>
        </p:nvCxnSpPr>
        <p:spPr>
          <a:xfrm flipV="1">
            <a:off x="8714351" y="4507334"/>
            <a:ext cx="810995" cy="83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7DDBEE-CC19-44A3-95B2-D683AECE0C80}"/>
              </a:ext>
            </a:extLst>
          </p:cNvPr>
          <p:cNvCxnSpPr>
            <a:cxnSpLocks/>
          </p:cNvCxnSpPr>
          <p:nvPr/>
        </p:nvCxnSpPr>
        <p:spPr>
          <a:xfrm flipV="1">
            <a:off x="8714351" y="5343525"/>
            <a:ext cx="810995" cy="28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DB326FA-5628-4B1F-9746-6283579C173D}"/>
              </a:ext>
            </a:extLst>
          </p:cNvPr>
          <p:cNvSpPr/>
          <p:nvPr/>
        </p:nvSpPr>
        <p:spPr>
          <a:xfrm>
            <a:off x="8428840" y="2600325"/>
            <a:ext cx="394223" cy="358775"/>
          </a:xfrm>
          <a:prstGeom prst="roundRect">
            <a:avLst/>
          </a:prstGeom>
          <a:solidFill>
            <a:srgbClr val="F8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6369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29947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구성도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2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2829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DB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구성도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833FF-17E4-425C-9121-CD3F3806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3" y="2622587"/>
            <a:ext cx="2143125" cy="1638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C4D088-5469-4736-8230-3AE18803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2" y="986352"/>
            <a:ext cx="5305425" cy="1315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957DD2-A7D0-47D6-B9E0-4B2C01EDE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71" y="4759304"/>
            <a:ext cx="5305425" cy="1998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19488-68B7-4C6A-A840-A93274021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772" y="2622587"/>
            <a:ext cx="5305425" cy="19981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F3254E-7C5A-4CB0-AE9C-53005FEF2E60}"/>
              </a:ext>
            </a:extLst>
          </p:cNvPr>
          <p:cNvSpPr/>
          <p:nvPr/>
        </p:nvSpPr>
        <p:spPr>
          <a:xfrm>
            <a:off x="7858447" y="1218220"/>
            <a:ext cx="3996855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왼쪽에서 보실 수 있듯이 테이블은 총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3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개로 구성했습니다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야식 카테고리의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Name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이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값으로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주었습니다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3420EA8-8DEC-4641-9862-62BA6D6E2088}"/>
              </a:ext>
            </a:extLst>
          </p:cNvPr>
          <p:cNvCxnSpPr>
            <a:cxnSpLocks/>
          </p:cNvCxnSpPr>
          <p:nvPr/>
        </p:nvCxnSpPr>
        <p:spPr>
          <a:xfrm flipV="1">
            <a:off x="985814" y="1809750"/>
            <a:ext cx="1341304" cy="177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B35AC4-7C22-42EE-B111-8E5C396C4129}"/>
              </a:ext>
            </a:extLst>
          </p:cNvPr>
          <p:cNvCxnSpPr/>
          <p:nvPr/>
        </p:nvCxnSpPr>
        <p:spPr>
          <a:xfrm flipV="1">
            <a:off x="749440" y="3724275"/>
            <a:ext cx="157767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0ED9A0-22DB-49C2-B245-C9084941A663}"/>
              </a:ext>
            </a:extLst>
          </p:cNvPr>
          <p:cNvCxnSpPr>
            <a:cxnSpLocks/>
          </p:cNvCxnSpPr>
          <p:nvPr/>
        </p:nvCxnSpPr>
        <p:spPr>
          <a:xfrm>
            <a:off x="749440" y="3829050"/>
            <a:ext cx="1577678" cy="20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BF4771-CE30-428D-8F5C-D25F607D56BA}"/>
              </a:ext>
            </a:extLst>
          </p:cNvPr>
          <p:cNvSpPr/>
          <p:nvPr/>
        </p:nvSpPr>
        <p:spPr>
          <a:xfrm>
            <a:off x="7858447" y="3195915"/>
            <a:ext cx="3996855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야식 메뉴의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카테고리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Name, Price,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Description, Picture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이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foreign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와 연결됩니다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1645FB-D082-4CF2-80EE-FFAA1FC4C31D}"/>
              </a:ext>
            </a:extLst>
          </p:cNvPr>
          <p:cNvSpPr/>
          <p:nvPr/>
        </p:nvSpPr>
        <p:spPr>
          <a:xfrm>
            <a:off x="7858447" y="5189003"/>
            <a:ext cx="399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diary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다이어리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Time, Title, Desc,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메뉴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수량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다이어리에 쓴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가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foreign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와 연결됩니다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또한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 테이블과 조인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연산하여 저장합니다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8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68659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구성도</a:t>
            </a:r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32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3066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구성도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621344" y="6261026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407E7F-A594-4668-8F7A-71E87BB80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526641"/>
              </p:ext>
            </p:extLst>
          </p:nvPr>
        </p:nvGraphicFramePr>
        <p:xfrm>
          <a:off x="1284131" y="937890"/>
          <a:ext cx="10229185" cy="590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335">
                  <a:extLst>
                    <a:ext uri="{9D8B030D-6E8A-4147-A177-3AD203B41FA5}">
                      <a16:colId xmlns:a16="http://schemas.microsoft.com/office/drawing/2014/main" val="3644662232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3611195665"/>
                    </a:ext>
                  </a:extLst>
                </a:gridCol>
                <a:gridCol w="4598145">
                  <a:extLst>
                    <a:ext uri="{9D8B030D-6E8A-4147-A177-3AD203B41FA5}">
                      <a16:colId xmlns:a16="http://schemas.microsoft.com/office/drawing/2014/main" val="6506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41097493"/>
                    </a:ext>
                  </a:extLst>
                </a:gridCol>
              </a:tblGrid>
              <a:tr h="183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main.js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lib/template.js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36904"/>
                  </a:ext>
                </a:extLst>
              </a:tr>
              <a:tr h="11720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home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banner,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page)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4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list(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화면 받아온 것 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뿌려주기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11924"/>
                  </a:ext>
                </a:extLst>
              </a:tr>
              <a:tr h="579120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template.menuHTML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(diaries[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template.diarySelect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 받아온 것 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뿌려주기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7135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menuHTML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에서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Id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를 통해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table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과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join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해서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해당하는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 Id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에 맞는 값들을 가져와서 뿌려주는 것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181344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create_diary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mIndex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를 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만들어주는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 (update 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의 경우 기존 값 가져오는 파라미터 있다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310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mMany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수량을 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만들어주는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(update 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의 경우 기존 값 가져오는 파라미터 있다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69732"/>
                  </a:ext>
                </a:extLst>
              </a:tr>
              <a:tr h="46552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create_process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57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update_diary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(menus, result[0].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(result[0].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mMany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diarySelect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화면에서 수정과 삭제할 다이어리 번호를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만들어주기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30677"/>
                  </a:ext>
                </a:extLst>
              </a:tr>
              <a:tr h="1830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update_process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55526"/>
                  </a:ext>
                </a:extLst>
              </a:tr>
              <a:tr h="18308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delete_diary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8946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18E6E2A-B037-408E-8410-47059D26381F}"/>
              </a:ext>
            </a:extLst>
          </p:cNvPr>
          <p:cNvCxnSpPr>
            <a:cxnSpLocks/>
          </p:cNvCxnSpPr>
          <p:nvPr/>
        </p:nvCxnSpPr>
        <p:spPr>
          <a:xfrm flipV="1">
            <a:off x="5972175" y="1562101"/>
            <a:ext cx="742950" cy="9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4B3C9D-60BF-42EC-9EC9-0E17D902BAD3}"/>
              </a:ext>
            </a:extLst>
          </p:cNvPr>
          <p:cNvCxnSpPr>
            <a:cxnSpLocks/>
          </p:cNvCxnSpPr>
          <p:nvPr/>
        </p:nvCxnSpPr>
        <p:spPr>
          <a:xfrm flipV="1">
            <a:off x="5972175" y="1592716"/>
            <a:ext cx="712014" cy="83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14355C-4AE9-4B1D-AA5F-167755A651B5}"/>
              </a:ext>
            </a:extLst>
          </p:cNvPr>
          <p:cNvCxnSpPr>
            <a:cxnSpLocks/>
          </p:cNvCxnSpPr>
          <p:nvPr/>
        </p:nvCxnSpPr>
        <p:spPr>
          <a:xfrm flipV="1">
            <a:off x="5972175" y="1609725"/>
            <a:ext cx="696546" cy="209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C2FFD07-F3EC-4F19-8051-C85163EC32D5}"/>
              </a:ext>
            </a:extLst>
          </p:cNvPr>
          <p:cNvCxnSpPr>
            <a:cxnSpLocks/>
          </p:cNvCxnSpPr>
          <p:nvPr/>
        </p:nvCxnSpPr>
        <p:spPr>
          <a:xfrm flipV="1">
            <a:off x="5972175" y="1674359"/>
            <a:ext cx="688812" cy="31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3CF43ED-7DAC-4A5E-9D69-AF39002E3E0F}"/>
              </a:ext>
            </a:extLst>
          </p:cNvPr>
          <p:cNvCxnSpPr/>
          <p:nvPr/>
        </p:nvCxnSpPr>
        <p:spPr>
          <a:xfrm flipV="1">
            <a:off x="3381375" y="2105025"/>
            <a:ext cx="3333750" cy="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59315A-7C9C-44F7-A0BE-894A214EC7CB}"/>
              </a:ext>
            </a:extLst>
          </p:cNvPr>
          <p:cNvCxnSpPr/>
          <p:nvPr/>
        </p:nvCxnSpPr>
        <p:spPr>
          <a:xfrm>
            <a:off x="4629150" y="3047911"/>
            <a:ext cx="2055039" cy="30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CF2DB6-0B42-40B7-87D4-D39B51C221A4}"/>
              </a:ext>
            </a:extLst>
          </p:cNvPr>
          <p:cNvCxnSpPr/>
          <p:nvPr/>
        </p:nvCxnSpPr>
        <p:spPr>
          <a:xfrm flipV="1">
            <a:off x="4629150" y="2794885"/>
            <a:ext cx="2085975" cy="43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CFA284-BCAA-4261-8DE4-3F78FCCEB9CD}"/>
              </a:ext>
            </a:extLst>
          </p:cNvPr>
          <p:cNvCxnSpPr/>
          <p:nvPr/>
        </p:nvCxnSpPr>
        <p:spPr>
          <a:xfrm>
            <a:off x="4109828" y="3481399"/>
            <a:ext cx="2605297" cy="25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42BF741-4453-49DC-8004-9A67A88AFD4B}"/>
              </a:ext>
            </a:extLst>
          </p:cNvPr>
          <p:cNvCxnSpPr>
            <a:cxnSpLocks/>
          </p:cNvCxnSpPr>
          <p:nvPr/>
        </p:nvCxnSpPr>
        <p:spPr>
          <a:xfrm flipV="1">
            <a:off x="4109828" y="4088121"/>
            <a:ext cx="2605297" cy="20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794412F-6089-4753-88DD-DC21B3A90312}"/>
              </a:ext>
            </a:extLst>
          </p:cNvPr>
          <p:cNvCxnSpPr/>
          <p:nvPr/>
        </p:nvCxnSpPr>
        <p:spPr>
          <a:xfrm>
            <a:off x="4829175" y="4550936"/>
            <a:ext cx="1855014" cy="29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BA2A7C-26E5-42A8-B06C-E3158B11F49C}"/>
              </a:ext>
            </a:extLst>
          </p:cNvPr>
          <p:cNvCxnSpPr/>
          <p:nvPr/>
        </p:nvCxnSpPr>
        <p:spPr>
          <a:xfrm flipV="1">
            <a:off x="5412476" y="4181579"/>
            <a:ext cx="1109615" cy="161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CEC9E62-10FD-4746-8E7C-5A9754BB2F8A}"/>
              </a:ext>
            </a:extLst>
          </p:cNvPr>
          <p:cNvCxnSpPr/>
          <p:nvPr/>
        </p:nvCxnSpPr>
        <p:spPr>
          <a:xfrm flipV="1">
            <a:off x="5048250" y="4904632"/>
            <a:ext cx="1612737" cy="116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0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51251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3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2093</TotalTime>
  <Words>837</Words>
  <Application>Microsoft Office PowerPoint</Application>
  <PresentationFormat>와이드스크린</PresentationFormat>
  <Paragraphs>162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Symbol</vt:lpstr>
      <vt:lpstr>KoPub돋움체 Bold</vt:lpstr>
      <vt:lpstr>Arial</vt:lpstr>
      <vt:lpstr>나눔스퀘어라운드 Regular</vt:lpstr>
      <vt:lpstr>맑은 고딕</vt:lpstr>
      <vt:lpstr>배달의민족 도현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wsnwin@gmail.com</cp:lastModifiedBy>
  <cp:revision>358</cp:revision>
  <dcterms:created xsi:type="dcterms:W3CDTF">2015-01-21T11:35:38Z</dcterms:created>
  <dcterms:modified xsi:type="dcterms:W3CDTF">2019-11-24T13:04:46Z</dcterms:modified>
</cp:coreProperties>
</file>